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3" r:id="rId5"/>
    <p:sldId id="264" r:id="rId6"/>
    <p:sldId id="260" r:id="rId7"/>
    <p:sldId id="268" r:id="rId8"/>
    <p:sldId id="270" r:id="rId9"/>
    <p:sldId id="261" r:id="rId10"/>
    <p:sldId id="262" r:id="rId11"/>
    <p:sldId id="269" r:id="rId12"/>
    <p:sldId id="271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C"/>
    <a:srgbClr val="00FFFF"/>
    <a:srgbClr val="606060"/>
    <a:srgbClr val="A5FFB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grpSp>
        <p:nvGrpSpPr>
          <p:cNvPr id="19" name="组合 5"/>
          <p:cNvGrpSpPr/>
          <p:nvPr userDrawn="1"/>
        </p:nvGrpSpPr>
        <p:grpSpPr>
          <a:xfrm>
            <a:off x="676978" y="565150"/>
            <a:ext cx="892175" cy="152400"/>
            <a:chOff x="365125" y="565150"/>
            <a:chExt cx="892175" cy="152835"/>
          </a:xfrm>
        </p:grpSpPr>
        <p:sp>
          <p:nvSpPr>
            <p:cNvPr id="1048577" name="矩形 6"/>
            <p:cNvSpPr/>
            <p:nvPr/>
          </p:nvSpPr>
          <p:spPr>
            <a:xfrm>
              <a:off x="365125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578" name="矩形 7"/>
            <p:cNvSpPr/>
            <p:nvPr/>
          </p:nvSpPr>
          <p:spPr>
            <a:xfrm>
              <a:off x="560388" y="565150"/>
              <a:ext cx="152400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579" name="矩形 8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0">
                  <a:srgbClr val="0067B3">
                    <a:alpha val="0"/>
                  </a:srgbClr>
                </a:gs>
                <a:gs pos="56000">
                  <a:srgbClr val="0067B3">
                    <a:alpha val="9400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GIF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716655" y="2553335"/>
            <a:ext cx="475869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/>
              <a:t>AStar</a:t>
            </a:r>
            <a:r>
              <a:rPr lang="zh-CN" altLang="en-US" sz="4400"/>
              <a:t>项目思路分享</a:t>
            </a:r>
            <a:endParaRPr lang="zh-CN" altLang="en-US" sz="4400"/>
          </a:p>
        </p:txBody>
      </p:sp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01585" y="3481705"/>
            <a:ext cx="16236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—— </a:t>
            </a:r>
            <a:r>
              <a:rPr lang="zh-CN" altLang="en-US" sz="2000"/>
              <a:t>曾智圣</a:t>
            </a:r>
            <a:endParaRPr lang="zh-CN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616710" y="353060"/>
            <a:ext cx="35706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随机测试图（</a:t>
            </a:r>
            <a:r>
              <a:rPr lang="en-US" altLang="zh-CN" sz="2800">
                <a:sym typeface="+mn-ea"/>
              </a:rPr>
              <a:t>50*50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59840"/>
            <a:ext cx="5185410" cy="4902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705" y="2131060"/>
            <a:ext cx="5716905" cy="4001770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4516755" y="1381760"/>
            <a:ext cx="1303655" cy="13036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5710555" y="2414270"/>
            <a:ext cx="320040" cy="19304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898390" y="2699385"/>
            <a:ext cx="23952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/>
              <a:t>谢</a:t>
            </a:r>
            <a:r>
              <a:rPr lang="en-US" altLang="zh-CN" sz="5400"/>
              <a:t> </a:t>
            </a:r>
            <a:r>
              <a:rPr lang="zh-CN" altLang="en-US" sz="5400"/>
              <a:t>谢！</a:t>
            </a:r>
            <a:endParaRPr lang="zh-CN" altLang="en-US" sz="5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目录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3855720" y="1749425"/>
            <a:ext cx="16256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ym typeface="+mn-ea"/>
              </a:rPr>
              <a:t>1 </a:t>
            </a:r>
            <a:r>
              <a:rPr lang="zh-CN" altLang="en-US" sz="2400">
                <a:sym typeface="+mn-ea"/>
              </a:rPr>
              <a:t>算法设计</a:t>
            </a:r>
            <a:endParaRPr lang="zh-CN" altLang="en-US"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55720" y="2528570"/>
            <a:ext cx="22352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ym typeface="+mn-ea"/>
              </a:rPr>
              <a:t>2 </a:t>
            </a:r>
            <a:r>
              <a:rPr lang="zh-CN" altLang="en-US" sz="2400">
                <a:sym typeface="+mn-ea"/>
              </a:rPr>
              <a:t>数据结构</a:t>
            </a:r>
            <a:r>
              <a:rPr lang="zh-CN" altLang="en-US" sz="2400">
                <a:sym typeface="+mn-ea"/>
              </a:rPr>
              <a:t>设计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5720" y="3307715"/>
            <a:ext cx="34544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ym typeface="+mn-ea"/>
              </a:rPr>
              <a:t>3 </a:t>
            </a:r>
            <a:r>
              <a:rPr lang="zh-CN" altLang="en-US" sz="2400">
                <a:sym typeface="+mn-ea"/>
              </a:rPr>
              <a:t>系统构建（模块划分）</a:t>
            </a:r>
            <a:endParaRPr lang="zh-CN" altLang="en-US" sz="24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55720" y="4086860"/>
            <a:ext cx="16256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ym typeface="+mn-ea"/>
              </a:rPr>
              <a:t>4 </a:t>
            </a:r>
            <a:r>
              <a:rPr lang="zh-CN" altLang="en-US" sz="2400">
                <a:sym typeface="+mn-ea"/>
              </a:rPr>
              <a:t>开发流程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算法设计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375410" y="1130300"/>
            <a:ext cx="8528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在这个阶段，可以暂时不用考虑数据结构上的限制，大胆地想该如何解决问题。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8105" y="1722755"/>
            <a:ext cx="497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A-Star</a:t>
            </a:r>
            <a:r>
              <a:rPr lang="zh-CN" altLang="en-US"/>
              <a:t>算法</a:t>
            </a:r>
            <a:r>
              <a:rPr lang="en-US" altLang="zh-CN"/>
              <a:t>1968</a:t>
            </a:r>
            <a:r>
              <a:rPr lang="zh-CN" altLang="en-US"/>
              <a:t>年提出，算法思路已经很成熟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348105" y="2402840"/>
                <a:ext cx="589026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2 </a:t>
                </a:r>
                <a:r>
                  <a:rPr lang="zh-CN" altLang="en-US"/>
                  <a:t>算法</a:t>
                </a:r>
                <a:r>
                  <a:rPr lang="zh-CN"/>
                  <a:t>核心：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)，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是当前节点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05" y="2402840"/>
                <a:ext cx="589026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19145" y="4273550"/>
                <a:ext cx="302006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记录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的和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145" y="4273550"/>
                <a:ext cx="302006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622550" y="3039110"/>
                <a:ext cx="580390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 fontAlgn="auto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是【起点】到【当前节点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】的【已知代价】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550" y="3039110"/>
                <a:ext cx="580390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319145" y="3660775"/>
                <a:ext cx="510540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 fontAlgn="auto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是【当前节点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】到【终点】的【预估代价】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145" y="3660775"/>
                <a:ext cx="510540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622550" y="4894580"/>
                <a:ext cx="765365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 fontAlgn="auto"/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若要结果最优，只要使得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&lt;= {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当前节点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到终点的最终真实代价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} 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即可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550" y="4894580"/>
                <a:ext cx="765365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16710" y="3530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算法设计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2195830" y="1489710"/>
            <a:ext cx="2381885" cy="3714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将起点设为当前节点</a:t>
            </a:r>
            <a:endParaRPr lang="zh-CN" altLang="en-US" sz="1400"/>
          </a:p>
        </p:txBody>
      </p:sp>
      <p:sp>
        <p:nvSpPr>
          <p:cNvPr id="14" name="矩形 13"/>
          <p:cNvSpPr/>
          <p:nvPr/>
        </p:nvSpPr>
        <p:spPr>
          <a:xfrm>
            <a:off x="2205990" y="3366135"/>
            <a:ext cx="2355850" cy="3924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搜索当前节点的有效邻居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205990" y="3905250"/>
                <a:ext cx="2356485" cy="38481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计算所有邻居的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1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990" y="3905250"/>
                <a:ext cx="2356485" cy="3848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205990" y="4418965"/>
            <a:ext cx="2355850" cy="37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将所有邻居加入到优先队列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332990" y="5866765"/>
                <a:ext cx="2101850" cy="56832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将优先队列中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14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cs typeface="Cambria Math" panose="02040503050406030204" charset="0"/>
                  </a:rPr>
                  <a:t>最小的点设为当前节点</a:t>
                </a:r>
                <a:endParaRPr lang="zh-CN" altLang="en-US" sz="14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990" y="5866765"/>
                <a:ext cx="2101850" cy="5683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2205990" y="2818765"/>
            <a:ext cx="2357120" cy="400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将当前节点加入到关闭列表</a:t>
            </a:r>
            <a:endParaRPr lang="zh-CN" altLang="en-US" sz="1400"/>
          </a:p>
        </p:txBody>
      </p:sp>
      <p:sp>
        <p:nvSpPr>
          <p:cNvPr id="20" name="菱形 19"/>
          <p:cNvSpPr/>
          <p:nvPr/>
        </p:nvSpPr>
        <p:spPr>
          <a:xfrm>
            <a:off x="2192020" y="4930140"/>
            <a:ext cx="2381885" cy="796290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ym typeface="+mn-ea"/>
              </a:rPr>
              <a:t>优先队列是否为空</a:t>
            </a:r>
            <a:endParaRPr lang="zh-CN" altLang="en-US" sz="1400">
              <a:sym typeface="+mn-ea"/>
            </a:endParaRPr>
          </a:p>
        </p:txBody>
      </p:sp>
      <p:sp>
        <p:nvSpPr>
          <p:cNvPr id="21" name="菱形 20"/>
          <p:cNvSpPr/>
          <p:nvPr/>
        </p:nvSpPr>
        <p:spPr>
          <a:xfrm>
            <a:off x="2183765" y="1980565"/>
            <a:ext cx="2409190" cy="713105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ym typeface="+mn-ea"/>
              </a:rPr>
              <a:t>当前节点是否为终点</a:t>
            </a:r>
            <a:endParaRPr lang="zh-CN" altLang="en-US" sz="1400">
              <a:sym typeface="+mn-ea"/>
            </a:endParaRPr>
          </a:p>
        </p:txBody>
      </p:sp>
      <p:cxnSp>
        <p:nvCxnSpPr>
          <p:cNvPr id="22" name="直接箭头连接符 21"/>
          <p:cNvCxnSpPr>
            <a:stCxn id="13" idx="2"/>
            <a:endCxn id="21" idx="0"/>
          </p:cNvCxnSpPr>
          <p:nvPr/>
        </p:nvCxnSpPr>
        <p:spPr>
          <a:xfrm>
            <a:off x="3387090" y="1861820"/>
            <a:ext cx="1905" cy="118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1" idx="2"/>
            <a:endCxn id="18" idx="0"/>
          </p:cNvCxnSpPr>
          <p:nvPr/>
        </p:nvCxnSpPr>
        <p:spPr>
          <a:xfrm flipH="1">
            <a:off x="3384550" y="2693670"/>
            <a:ext cx="3810" cy="124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2999740" y="1062355"/>
            <a:ext cx="780415" cy="3054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ym typeface="+mn-ea"/>
              </a:rPr>
              <a:t>开始</a:t>
            </a:r>
            <a:endParaRPr lang="zh-CN" altLang="en-US" sz="1400">
              <a:sym typeface="+mn-ea"/>
            </a:endParaRPr>
          </a:p>
        </p:txBody>
      </p:sp>
      <p:cxnSp>
        <p:nvCxnSpPr>
          <p:cNvPr id="25" name="直接箭头连接符 24"/>
          <p:cNvCxnSpPr>
            <a:stCxn id="24" idx="2"/>
            <a:endCxn id="13" idx="0"/>
          </p:cNvCxnSpPr>
          <p:nvPr/>
        </p:nvCxnSpPr>
        <p:spPr>
          <a:xfrm flipH="1">
            <a:off x="3387090" y="1367790"/>
            <a:ext cx="3175" cy="122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2"/>
            <a:endCxn id="14" idx="0"/>
          </p:cNvCxnSpPr>
          <p:nvPr/>
        </p:nvCxnSpPr>
        <p:spPr>
          <a:xfrm flipH="1">
            <a:off x="3383915" y="3218180"/>
            <a:ext cx="635" cy="147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2"/>
            <a:endCxn id="15" idx="0"/>
          </p:cNvCxnSpPr>
          <p:nvPr/>
        </p:nvCxnSpPr>
        <p:spPr>
          <a:xfrm>
            <a:off x="3383915" y="3758565"/>
            <a:ext cx="0" cy="1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5" idx="2"/>
            <a:endCxn id="16" idx="0"/>
          </p:cNvCxnSpPr>
          <p:nvPr/>
        </p:nvCxnSpPr>
        <p:spPr>
          <a:xfrm>
            <a:off x="3383915" y="4289425"/>
            <a:ext cx="0" cy="128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2"/>
            <a:endCxn id="17" idx="0"/>
          </p:cNvCxnSpPr>
          <p:nvPr/>
        </p:nvCxnSpPr>
        <p:spPr>
          <a:xfrm>
            <a:off x="3383280" y="5725795"/>
            <a:ext cx="0" cy="14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4789170" y="6122670"/>
            <a:ext cx="746125" cy="3124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ym typeface="+mn-ea"/>
              </a:rPr>
              <a:t>结束</a:t>
            </a:r>
            <a:endParaRPr lang="zh-CN" altLang="en-US" sz="1400">
              <a:sym typeface="+mn-ea"/>
            </a:endParaRPr>
          </a:p>
        </p:txBody>
      </p:sp>
      <p:cxnSp>
        <p:nvCxnSpPr>
          <p:cNvPr id="32" name="肘形连接符 31"/>
          <p:cNvCxnSpPr>
            <a:stCxn id="3" idx="2"/>
            <a:endCxn id="30" idx="0"/>
          </p:cNvCxnSpPr>
          <p:nvPr/>
        </p:nvCxnSpPr>
        <p:spPr>
          <a:xfrm rot="5400000" flipV="1">
            <a:off x="4025583" y="4985703"/>
            <a:ext cx="227393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3"/>
            <a:endCxn id="30" idx="0"/>
          </p:cNvCxnSpPr>
          <p:nvPr/>
        </p:nvCxnSpPr>
        <p:spPr>
          <a:xfrm>
            <a:off x="4573905" y="5328285"/>
            <a:ext cx="588645" cy="7943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6" idx="2"/>
            <a:endCxn id="20" idx="0"/>
          </p:cNvCxnSpPr>
          <p:nvPr/>
        </p:nvCxnSpPr>
        <p:spPr>
          <a:xfrm>
            <a:off x="3377565" y="4773930"/>
            <a:ext cx="6350" cy="156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 rot="10800000">
            <a:off x="2183765" y="2337435"/>
            <a:ext cx="149225" cy="3813175"/>
          </a:xfrm>
          <a:prstGeom prst="bentConnector3">
            <a:avLst>
              <a:gd name="adj1" fmla="val 242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538980" y="2013585"/>
            <a:ext cx="250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Y</a:t>
            </a:r>
            <a:endParaRPr lang="en-US" altLang="zh-CN" sz="1600"/>
          </a:p>
        </p:txBody>
      </p:sp>
      <p:sp>
        <p:nvSpPr>
          <p:cNvPr id="39" name="文本框 38"/>
          <p:cNvSpPr txBox="1"/>
          <p:nvPr/>
        </p:nvSpPr>
        <p:spPr>
          <a:xfrm>
            <a:off x="3376930" y="2574925"/>
            <a:ext cx="279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N</a:t>
            </a:r>
            <a:endParaRPr lang="en-US" altLang="zh-CN" sz="1600"/>
          </a:p>
        </p:txBody>
      </p:sp>
      <p:sp>
        <p:nvSpPr>
          <p:cNvPr id="40" name="文本框 39"/>
          <p:cNvSpPr txBox="1"/>
          <p:nvPr/>
        </p:nvSpPr>
        <p:spPr>
          <a:xfrm>
            <a:off x="4434205" y="5059680"/>
            <a:ext cx="2501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Y</a:t>
            </a:r>
            <a:endParaRPr lang="en-US" altLang="zh-CN" sz="1600"/>
          </a:p>
        </p:txBody>
      </p:sp>
      <p:sp>
        <p:nvSpPr>
          <p:cNvPr id="41" name="文本框 40"/>
          <p:cNvSpPr txBox="1"/>
          <p:nvPr/>
        </p:nvSpPr>
        <p:spPr>
          <a:xfrm>
            <a:off x="3373755" y="5617210"/>
            <a:ext cx="279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N</a:t>
            </a:r>
            <a:endParaRPr lang="en-US" altLang="zh-CN" sz="1600"/>
          </a:p>
        </p:txBody>
      </p:sp>
      <p:sp>
        <p:nvSpPr>
          <p:cNvPr id="42" name="文本框 41"/>
          <p:cNvSpPr txBox="1"/>
          <p:nvPr/>
        </p:nvSpPr>
        <p:spPr>
          <a:xfrm>
            <a:off x="874395" y="1030605"/>
            <a:ext cx="1458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 </a:t>
            </a:r>
            <a:r>
              <a:rPr lang="zh-CN" altLang="en-US"/>
              <a:t>算法</a:t>
            </a:r>
            <a:r>
              <a:rPr lang="zh-CN"/>
              <a:t>流程</a:t>
            </a:r>
            <a:endParaRPr lang="zh-CN">
              <a:latin typeface="Cambria Math" panose="02040503050406030204" charset="0"/>
              <a:cs typeface="Cambria Math" panose="0204050305040603020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786120" y="2249170"/>
            <a:ext cx="5532755" cy="3968115"/>
            <a:chOff x="8939" y="3536"/>
            <a:chExt cx="9094" cy="6522"/>
          </a:xfrm>
        </p:grpSpPr>
        <p:pic>
          <p:nvPicPr>
            <p:cNvPr id="4" name="图片 3" descr="Astarpathfindi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783" y="3606"/>
              <a:ext cx="7782" cy="6418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>
              <a:off x="9407" y="3536"/>
              <a:ext cx="8626" cy="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8939" y="9534"/>
              <a:ext cx="8626" cy="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297930" y="1596390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黑色：障碍</a:t>
            </a:r>
            <a:endParaRPr lang="zh-CN" altLang="en-US"/>
          </a:p>
          <a:p>
            <a:pPr algn="l"/>
            <a:r>
              <a:rPr lang="zh-CN" altLang="en-US"/>
              <a:t>绿色：待搜索的节点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红色：已关闭的节点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648200" y="3448685"/>
            <a:ext cx="1028065" cy="400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路径回溯</a:t>
            </a:r>
            <a:endParaRPr lang="zh-CN" altLang="en-US" sz="1400"/>
          </a:p>
        </p:txBody>
      </p:sp>
      <p:cxnSp>
        <p:nvCxnSpPr>
          <p:cNvPr id="5" name="肘形连接符 4"/>
          <p:cNvCxnSpPr>
            <a:stCxn id="21" idx="3"/>
            <a:endCxn id="3" idx="0"/>
          </p:cNvCxnSpPr>
          <p:nvPr/>
        </p:nvCxnSpPr>
        <p:spPr>
          <a:xfrm>
            <a:off x="4592955" y="2337435"/>
            <a:ext cx="569595" cy="11112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数据结构设计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616710" y="1925320"/>
            <a:ext cx="1044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网格图</a:t>
            </a:r>
            <a:r>
              <a:rPr lang="en-US" altLang="zh-CN"/>
              <a:t>GridMap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16710" y="4994275"/>
            <a:ext cx="85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节点</a:t>
            </a:r>
            <a:endParaRPr lang="zh-CN" altLang="en-US"/>
          </a:p>
          <a:p>
            <a:r>
              <a:rPr lang="en-US" altLang="zh-CN"/>
              <a:t>Node</a:t>
            </a:r>
            <a:endParaRPr lang="en-US" altLang="zh-CN"/>
          </a:p>
        </p:txBody>
      </p:sp>
      <p:grpSp>
        <p:nvGrpSpPr>
          <p:cNvPr id="32" name="组合 31"/>
          <p:cNvGrpSpPr/>
          <p:nvPr/>
        </p:nvGrpSpPr>
        <p:grpSpPr>
          <a:xfrm>
            <a:off x="3767455" y="1323975"/>
            <a:ext cx="1845310" cy="1845310"/>
            <a:chOff x="2217" y="3394"/>
            <a:chExt cx="2906" cy="2906"/>
          </a:xfrm>
        </p:grpSpPr>
        <p:grpSp>
          <p:nvGrpSpPr>
            <p:cNvPr id="16" name="组合 15"/>
            <p:cNvGrpSpPr/>
            <p:nvPr/>
          </p:nvGrpSpPr>
          <p:grpSpPr>
            <a:xfrm>
              <a:off x="2217" y="3394"/>
              <a:ext cx="2906" cy="726"/>
              <a:chOff x="2217" y="3394"/>
              <a:chExt cx="2906" cy="72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21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944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670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9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217" y="4121"/>
              <a:ext cx="2906" cy="726"/>
              <a:chOff x="2217" y="3394"/>
              <a:chExt cx="2906" cy="72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21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944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670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39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217" y="4847"/>
              <a:ext cx="2906" cy="726"/>
              <a:chOff x="2217" y="3394"/>
              <a:chExt cx="2906" cy="72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21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944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670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39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217" y="5574"/>
              <a:ext cx="2906" cy="726"/>
              <a:chOff x="2217" y="3394"/>
              <a:chExt cx="2906" cy="726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21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944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670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397" y="3394"/>
                <a:ext cx="727" cy="7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570" y="1112520"/>
            <a:ext cx="3921760" cy="242443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666490" y="4775200"/>
            <a:ext cx="1809750" cy="1442720"/>
          </a:xfrm>
          <a:prstGeom prst="rect">
            <a:avLst/>
          </a:prstGeom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70" y="4086225"/>
            <a:ext cx="3297555" cy="2289175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>
            <a:off x="4979670" y="5236210"/>
            <a:ext cx="0" cy="48006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4313555" y="5030470"/>
            <a:ext cx="493395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132580" y="5236210"/>
            <a:ext cx="0" cy="48006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4312920" y="5911850"/>
            <a:ext cx="493395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979670" y="5292090"/>
            <a:ext cx="561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cost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4278630" y="4662170"/>
            <a:ext cx="561340" cy="368300"/>
          </a:xfrm>
          <a:prstGeom prst="rect">
            <a:avLst/>
          </a:prstGeom>
          <a:noFill/>
          <a:ln w="41275">
            <a:noFill/>
          </a:ln>
        </p:spPr>
        <p:txBody>
          <a:bodyPr wrap="none" rtlCol="0">
            <a:spAutoFit/>
          </a:bodyPr>
          <a:p>
            <a:r>
              <a:rPr lang="en-US" altLang="zh-CN"/>
              <a:t>cost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3571240" y="5292090"/>
            <a:ext cx="561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cost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4278630" y="5911850"/>
            <a:ext cx="561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cost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数据结构设计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616710" y="1308100"/>
            <a:ext cx="1227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坐标</a:t>
            </a:r>
            <a:r>
              <a:rPr lang="en-US" altLang="zh-CN"/>
              <a:t>Coordinate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976110" y="1308100"/>
            <a:ext cx="1227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方向</a:t>
            </a:r>
            <a:r>
              <a:rPr lang="en-US" altLang="zh-CN"/>
              <a:t>Direction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976110" y="3318510"/>
            <a:ext cx="1474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指向</a:t>
            </a:r>
            <a:r>
              <a:rPr lang="en-US" altLang="zh-CN"/>
              <a:t>Orientation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976110" y="5169535"/>
            <a:ext cx="1474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状态</a:t>
            </a:r>
            <a:r>
              <a:rPr lang="en-US" altLang="zh-CN"/>
              <a:t>SearchState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2216785"/>
            <a:ext cx="5076190" cy="3009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40" y="905510"/>
            <a:ext cx="1970405" cy="1610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640" y="2869565"/>
            <a:ext cx="2127885" cy="18230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435" y="4986655"/>
            <a:ext cx="210629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系统构建（模块划分）</a:t>
            </a:r>
            <a:endParaRPr lang="zh-CN" altLang="en-US" sz="28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45" y="1157605"/>
            <a:ext cx="2328545" cy="1913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6605" y="1157605"/>
            <a:ext cx="918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Model</a:t>
            </a:r>
            <a:endParaRPr lang="en-US" altLang="zh-CN" sz="2000"/>
          </a:p>
        </p:txBody>
      </p:sp>
      <p:sp>
        <p:nvSpPr>
          <p:cNvPr id="7" name="矩形 6"/>
          <p:cNvSpPr/>
          <p:nvPr/>
        </p:nvSpPr>
        <p:spPr>
          <a:xfrm>
            <a:off x="898525" y="1653540"/>
            <a:ext cx="1114425" cy="577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Config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6605" y="1556385"/>
            <a:ext cx="3354070" cy="46685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62655" y="2293620"/>
            <a:ext cx="590550" cy="93218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Util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62655" y="3350895"/>
            <a:ext cx="590550" cy="9493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Plot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8525" y="2293620"/>
            <a:ext cx="2481580" cy="38461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Flow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08835" y="1653540"/>
            <a:ext cx="1221740" cy="577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interfac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62655" y="4425315"/>
            <a:ext cx="590550" cy="17087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Test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55" y="2492375"/>
            <a:ext cx="2318385" cy="3337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45" y="3131820"/>
            <a:ext cx="6809740" cy="1844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45" y="5031740"/>
            <a:ext cx="6293485" cy="16675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60" y="1162050"/>
            <a:ext cx="3335020" cy="1909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系统构建（模块划分）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776605" y="1157605"/>
            <a:ext cx="918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Model</a:t>
            </a:r>
            <a:endParaRPr lang="en-US" altLang="zh-CN" sz="2000"/>
          </a:p>
        </p:txBody>
      </p:sp>
      <p:sp>
        <p:nvSpPr>
          <p:cNvPr id="7" name="矩形 6"/>
          <p:cNvSpPr/>
          <p:nvPr/>
        </p:nvSpPr>
        <p:spPr>
          <a:xfrm>
            <a:off x="898525" y="1653540"/>
            <a:ext cx="1114425" cy="5778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Config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6605" y="1556385"/>
            <a:ext cx="3354070" cy="46685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62655" y="2293620"/>
            <a:ext cx="590550" cy="9321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Util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62655" y="3350895"/>
            <a:ext cx="590550" cy="9493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Plot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8525" y="2293620"/>
            <a:ext cx="2481580" cy="38461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Flow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08835" y="1653540"/>
            <a:ext cx="1221740" cy="5778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interfac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e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62655" y="4425315"/>
            <a:ext cx="590550" cy="1708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Test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2492375"/>
            <a:ext cx="2318385" cy="333756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65" y="4134485"/>
            <a:ext cx="4241800" cy="245554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rcRect t="39072" r="8889"/>
          <a:stretch>
            <a:fillRect/>
          </a:stretch>
        </p:blipFill>
        <p:spPr>
          <a:xfrm>
            <a:off x="5798185" y="2293620"/>
            <a:ext cx="3612515" cy="177546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rcRect r="8556" b="40301"/>
          <a:stretch>
            <a:fillRect/>
          </a:stretch>
        </p:blipFill>
        <p:spPr>
          <a:xfrm>
            <a:off x="5798185" y="779145"/>
            <a:ext cx="3909060" cy="1409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2" name="图片 14"/>
          <p:cNvPicPr>
            <a:picLocks noChangeAspect="1"/>
          </p:cNvPicPr>
          <p:nvPr userDrawn="1"/>
        </p:nvPicPr>
        <p:blipFill>
          <a:blip r:embed="rId1" cstate="print"/>
          <a:stretch>
            <a:fillRect/>
          </a:stretch>
        </p:blipFill>
        <p:spPr>
          <a:xfrm>
            <a:off x="10801638" y="285750"/>
            <a:ext cx="730250" cy="730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710" y="3530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开发流程</a:t>
            </a:r>
            <a:endParaRPr lang="zh-CN" altLang="en-US" sz="2800"/>
          </a:p>
        </p:txBody>
      </p:sp>
      <p:grpSp>
        <p:nvGrpSpPr>
          <p:cNvPr id="12" name="组合 11"/>
          <p:cNvGrpSpPr/>
          <p:nvPr/>
        </p:nvGrpSpPr>
        <p:grpSpPr>
          <a:xfrm>
            <a:off x="3035300" y="2351405"/>
            <a:ext cx="7557770" cy="401955"/>
            <a:chOff x="3882" y="4755"/>
            <a:chExt cx="11902" cy="633"/>
          </a:xfrm>
        </p:grpSpPr>
        <p:sp>
          <p:nvSpPr>
            <p:cNvPr id="6" name="文本框 5"/>
            <p:cNvSpPr txBox="1"/>
            <p:nvPr/>
          </p:nvSpPr>
          <p:spPr>
            <a:xfrm>
              <a:off x="3882" y="4757"/>
              <a:ext cx="1888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000">
                  <a:sym typeface="+mn-ea"/>
                </a:rPr>
                <a:t>算法设计</a:t>
              </a:r>
              <a:endParaRPr lang="zh-CN" altLang="en-US" sz="2000"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404" y="4757"/>
              <a:ext cx="2688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sz="2000">
                  <a:sym typeface="+mn-ea"/>
                </a:rPr>
                <a:t>数据结构</a:t>
              </a:r>
              <a:r>
                <a:rPr lang="zh-CN" altLang="en-US" sz="2000">
                  <a:sym typeface="+mn-ea"/>
                </a:rPr>
                <a:t>设计</a:t>
              </a:r>
              <a:endParaRPr lang="zh-CN" altLang="en-US" sz="2000"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96" y="4757"/>
              <a:ext cx="4288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sz="2000">
                  <a:sym typeface="+mn-ea"/>
                </a:rPr>
                <a:t>系统构建（模块划分）</a:t>
              </a:r>
              <a:endParaRPr lang="zh-CN" altLang="en-US" sz="2000">
                <a:sym typeface="+mn-ea"/>
              </a:endParaRPr>
            </a:p>
          </p:txBody>
        </p:sp>
        <p:cxnSp>
          <p:nvCxnSpPr>
            <p:cNvPr id="4" name="曲线连接符 3"/>
            <p:cNvCxnSpPr>
              <a:stCxn id="7" idx="0"/>
              <a:endCxn id="8" idx="0"/>
            </p:cNvCxnSpPr>
            <p:nvPr/>
          </p:nvCxnSpPr>
          <p:spPr>
            <a:xfrm rot="16200000" flipH="1">
              <a:off x="11194" y="2311"/>
              <a:ext cx="5" cy="4892"/>
            </a:xfrm>
            <a:prstGeom prst="curvedConnector3">
              <a:avLst>
                <a:gd name="adj1" fmla="val -25870000"/>
              </a:avLst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曲线连接符 4"/>
            <p:cNvCxnSpPr>
              <a:stCxn id="8" idx="2"/>
              <a:endCxn id="7" idx="2"/>
            </p:cNvCxnSpPr>
            <p:nvPr/>
          </p:nvCxnSpPr>
          <p:spPr>
            <a:xfrm rot="5400000">
              <a:off x="11194" y="2939"/>
              <a:ext cx="5" cy="4892"/>
            </a:xfrm>
            <a:prstGeom prst="curvedConnector3">
              <a:avLst>
                <a:gd name="adj1" fmla="val 27150000"/>
              </a:avLst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1355725" y="1102995"/>
            <a:ext cx="10160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1 </a:t>
            </a:r>
            <a:r>
              <a:rPr lang="zh-CN" altLang="en-US" sz="2400"/>
              <a:t>迭代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1355725" y="3825875"/>
            <a:ext cx="10160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2 </a:t>
            </a:r>
            <a:r>
              <a:rPr lang="zh-CN" altLang="en-US" sz="2400"/>
              <a:t>测试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2371725" y="4665345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包括业务测试，单元测试</a:t>
            </a:r>
            <a:endParaRPr lang="zh-CN" altLang="en-US" sz="2000"/>
          </a:p>
        </p:txBody>
      </p:sp>
      <p:cxnSp>
        <p:nvCxnSpPr>
          <p:cNvPr id="16" name="曲线连接符 15"/>
          <p:cNvCxnSpPr/>
          <p:nvPr/>
        </p:nvCxnSpPr>
        <p:spPr>
          <a:xfrm rot="16200000" flipH="1">
            <a:off x="4879975" y="1104265"/>
            <a:ext cx="3175" cy="2490470"/>
          </a:xfrm>
          <a:prstGeom prst="curvedConnector3">
            <a:avLst>
              <a:gd name="adj1" fmla="val -24890000"/>
            </a:avLst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5400000">
            <a:off x="4879975" y="1506220"/>
            <a:ext cx="3175" cy="2490470"/>
          </a:xfrm>
          <a:prstGeom prst="curvedConnector3">
            <a:avLst>
              <a:gd name="adj1" fmla="val 25170000"/>
            </a:avLst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200,&quot;width&quot;:8730}"/>
</p:tagLst>
</file>

<file path=ppt/tags/tag2.xml><?xml version="1.0" encoding="utf-8"?>
<p:tagLst xmlns:p="http://schemas.openxmlformats.org/presentationml/2006/main">
  <p:tag name="COMMONDATA" val="eyJoZGlkIjoiYjgyODA3NDI5NDU4NmQ1ODI1NDE5ZTdkYzM1ODA3NT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WPS 演示</Application>
  <PresentationFormat>宽屏</PresentationFormat>
  <Paragraphs>143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Cambria Math</vt:lpstr>
      <vt:lpstr>MS Mincho</vt:lpstr>
      <vt:lpstr>Segoe Print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侠客</cp:lastModifiedBy>
  <cp:revision>79</cp:revision>
  <dcterms:created xsi:type="dcterms:W3CDTF">2022-08-12T13:58:00Z</dcterms:created>
  <dcterms:modified xsi:type="dcterms:W3CDTF">2022-08-13T03:08:15Z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6607DE9EE95D46FA981D6FA00A5C1352</vt:lpwstr>
  </property>
  <property fmtid="{D5CDD505-2E9C-101B-9397-08002B2CF9AE}" pid="3" name="KSOProductBuildVer">
    <vt:lpwstr>2052-11.1.0.12302</vt:lpwstr>
  </property>
</Properties>
</file>